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012AD-8CED-9748-B2D0-A140BAA75EB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BB953-CDC9-8041-B1D8-C6EB424CC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946"/>
            <a:ext cx="8229600" cy="546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thewsag.com/marath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593" y="287247"/>
            <a:ext cx="4738606" cy="3313204"/>
          </a:xfrm>
        </p:spPr>
        <p:txBody>
          <a:bodyPr>
            <a:normAutofit fontScale="90000"/>
          </a:bodyPr>
          <a:lstStyle/>
          <a:p>
            <a:pPr algn="l"/>
            <a:r>
              <a:rPr lang="en-US" spc="300" dirty="0"/>
              <a:t/>
            </a:r>
            <a:br>
              <a:rPr lang="en-US" spc="300" dirty="0"/>
            </a:br>
            <a:r>
              <a:rPr lang="en-US" spc="300" dirty="0" err="1" smtClean="0"/>
              <a:t>ompulsory</a:t>
            </a:r>
            <a:r>
              <a:rPr lang="en-US" spc="300" dirty="0" smtClean="0"/>
              <a:t/>
            </a:r>
            <a:br>
              <a:rPr lang="en-US" spc="300" dirty="0" smtClean="0"/>
            </a:br>
            <a:r>
              <a:rPr lang="en-US" spc="300" dirty="0" err="1" smtClean="0"/>
              <a:t>ollectives</a:t>
            </a:r>
            <a:r>
              <a:rPr lang="en-US" spc="300" dirty="0" smtClean="0"/>
              <a:t> </a:t>
            </a:r>
            <a:r>
              <a:rPr lang="en-US" spc="300" dirty="0"/>
              <a:t/>
            </a:r>
            <a:br>
              <a:rPr lang="en-US" spc="300" dirty="0"/>
            </a:br>
            <a:r>
              <a:rPr lang="en-US" spc="300" dirty="0" err="1" smtClean="0"/>
              <a:t>ommand</a:t>
            </a:r>
            <a:r>
              <a:rPr lang="en-US" spc="300" dirty="0" smtClean="0"/>
              <a:t> </a:t>
            </a:r>
            <a:br>
              <a:rPr lang="en-US" spc="300" dirty="0" smtClean="0"/>
            </a:br>
            <a:r>
              <a:rPr lang="en-US" spc="300" dirty="0" err="1" smtClean="0"/>
              <a:t>aution</a:t>
            </a:r>
            <a:endParaRPr lang="en-US" spc="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6520"/>
            <a:ext cx="6400800" cy="1752600"/>
          </a:xfrm>
        </p:spPr>
        <p:txBody>
          <a:bodyPr/>
          <a:lstStyle/>
          <a:p>
            <a:r>
              <a:rPr lang="en-US" dirty="0" smtClean="0"/>
              <a:t>Intellectual Property Scholars Conference 2013</a:t>
            </a:r>
          </a:p>
          <a:p>
            <a:r>
              <a:rPr lang="en-US" dirty="0" smtClean="0"/>
              <a:t>Professor Matthew Sag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925" y="-819570"/>
            <a:ext cx="13305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/>
              <a:t>©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145370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But first a word from my sponsors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17375E"/>
              </a:solidFill>
            </a:endParaRPr>
          </a:p>
          <a:p>
            <a:r>
              <a:rPr lang="en-US" b="1" dirty="0" smtClean="0">
                <a:solidFill>
                  <a:srgbClr val="17375E"/>
                </a:solidFill>
              </a:rPr>
              <a:t>To donate to the American Cancer Foundation </a:t>
            </a:r>
          </a:p>
          <a:p>
            <a:r>
              <a:rPr lang="en-US" b="1" dirty="0" smtClean="0">
                <a:solidFill>
                  <a:srgbClr val="17375E"/>
                </a:solidFill>
              </a:rPr>
              <a:t>Go to </a:t>
            </a:r>
          </a:p>
          <a:p>
            <a:pPr algn="ctr"/>
            <a:r>
              <a:rPr lang="en-US" b="1" dirty="0" smtClean="0">
                <a:hlinkClick r:id="rId2"/>
              </a:rPr>
              <a:t>http://matthewsag.com/marathon/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17375E"/>
                </a:solidFill>
              </a:rPr>
              <a:t>And click on the “donate” link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Relevance: </a:t>
            </a:r>
          </a:p>
          <a:p>
            <a:pPr lvl="1"/>
            <a:r>
              <a:rPr lang="en-US" dirty="0" smtClean="0"/>
              <a:t>Webcasting </a:t>
            </a:r>
          </a:p>
          <a:p>
            <a:pPr lvl="1"/>
            <a:r>
              <a:rPr lang="en-US" dirty="0" smtClean="0"/>
              <a:t>Book digitization?</a:t>
            </a:r>
          </a:p>
          <a:p>
            <a:endParaRPr lang="en-US" dirty="0" smtClean="0"/>
          </a:p>
          <a:p>
            <a:r>
              <a:rPr lang="en-US" b="1" dirty="0" smtClean="0"/>
              <a:t>Justifications:</a:t>
            </a:r>
          </a:p>
          <a:p>
            <a:pPr lvl="1"/>
            <a:r>
              <a:rPr lang="en-US" dirty="0" smtClean="0"/>
              <a:t>Voluntary collectives easy to justify</a:t>
            </a:r>
          </a:p>
          <a:p>
            <a:pPr lvl="1"/>
            <a:r>
              <a:rPr lang="en-US" dirty="0" smtClean="0"/>
              <a:t>Compulsory license collectives </a:t>
            </a:r>
          </a:p>
          <a:p>
            <a:pPr lvl="2"/>
            <a:r>
              <a:rPr lang="en-US" dirty="0" smtClean="0"/>
              <a:t>Incentives &amp; Efficiency???</a:t>
            </a:r>
          </a:p>
          <a:p>
            <a:pPr lvl="2"/>
            <a:r>
              <a:rPr lang="en-US" dirty="0" smtClean="0"/>
              <a:t>Preserving the status quo, Room for new technology</a:t>
            </a:r>
          </a:p>
          <a:p>
            <a:pPr lvl="2"/>
            <a:r>
              <a:rPr lang="en-US" dirty="0" smtClean="0"/>
              <a:t>Price control, distributive justice …</a:t>
            </a:r>
            <a:r>
              <a:rPr lang="en-US" dirty="0" smtClean="0"/>
              <a:t>. </a:t>
            </a:r>
            <a:r>
              <a:rPr lang="en-US" sz="1600" dirty="0" smtClean="0"/>
              <a:t>{help rights holders? Users?}</a:t>
            </a:r>
            <a:endParaRPr lang="en-US" dirty="0" smtClean="0"/>
          </a:p>
          <a:p>
            <a:pPr lvl="3"/>
            <a:r>
              <a:rPr lang="en-US" dirty="0" smtClean="0"/>
              <a:t>Rationale should be reflected in 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1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Rate-Setting</a:t>
            </a:r>
          </a:p>
          <a:p>
            <a:pPr lvl="1"/>
            <a:r>
              <a:rPr lang="en-US" dirty="0" smtClean="0"/>
              <a:t>Information problems</a:t>
            </a:r>
          </a:p>
          <a:p>
            <a:pPr lvl="1"/>
            <a:r>
              <a:rPr lang="en-US" dirty="0" smtClean="0"/>
              <a:t>Decision standard </a:t>
            </a:r>
          </a:p>
          <a:p>
            <a:pPr lvl="2"/>
            <a:r>
              <a:rPr lang="en-US" dirty="0" smtClean="0"/>
              <a:t>WBWS?, Fairness?, Public Interest?</a:t>
            </a:r>
          </a:p>
          <a:p>
            <a:endParaRPr lang="en-US" dirty="0" smtClean="0"/>
          </a:p>
          <a:p>
            <a:r>
              <a:rPr lang="en-US" b="1" dirty="0" smtClean="0"/>
              <a:t>Monopoly Pricing</a:t>
            </a:r>
          </a:p>
          <a:p>
            <a:pPr lvl="1"/>
            <a:r>
              <a:rPr lang="en-US" dirty="0" smtClean="0"/>
              <a:t>1. Rights Holder Exit and Abstention</a:t>
            </a:r>
          </a:p>
          <a:p>
            <a:pPr lvl="1"/>
            <a:r>
              <a:rPr lang="en-US" dirty="0" smtClean="0"/>
              <a:t>2. Direct Antitrust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Principal-Agent Problems</a:t>
            </a:r>
          </a:p>
          <a:p>
            <a:pPr lvl="1"/>
            <a:r>
              <a:rPr lang="en-US" dirty="0" smtClean="0"/>
              <a:t>Managerial </a:t>
            </a:r>
            <a:r>
              <a:rPr lang="en-US" dirty="0"/>
              <a:t>self-</a:t>
            </a:r>
            <a:r>
              <a:rPr lang="en-US" dirty="0" smtClean="0"/>
              <a:t>indulgence … graft</a:t>
            </a:r>
          </a:p>
          <a:p>
            <a:pPr lvl="1"/>
            <a:r>
              <a:rPr lang="en-US" dirty="0" smtClean="0"/>
              <a:t>Unfair treatment of individuals and groups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transparency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Mission Creep</a:t>
            </a:r>
          </a:p>
          <a:p>
            <a:pPr lvl="1"/>
            <a:r>
              <a:rPr lang="en-US" dirty="0" smtClean="0"/>
              <a:t>Lobbying for expansion of role</a:t>
            </a:r>
          </a:p>
          <a:p>
            <a:pPr lvl="1"/>
            <a:r>
              <a:rPr lang="en-US" dirty="0" smtClean="0"/>
              <a:t>Over</a:t>
            </a:r>
            <a:r>
              <a:rPr lang="en-US" dirty="0"/>
              <a:t>-claiming of rights </a:t>
            </a:r>
            <a:endParaRPr lang="en-US" dirty="0" smtClean="0"/>
          </a:p>
          <a:p>
            <a:pPr lvl="1"/>
            <a:r>
              <a:rPr lang="en-US" dirty="0" smtClean="0"/>
              <a:t>Attempts </a:t>
            </a:r>
            <a:r>
              <a:rPr lang="en-US" dirty="0"/>
              <a:t>to undermine alternative market structures</a:t>
            </a:r>
            <a:r>
              <a:rPr lang="en-US" dirty="0" smtClean="0">
                <a:effectLst/>
              </a:rPr>
              <a:t> (esp. CC and public domain)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9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Stifling Innovation</a:t>
            </a:r>
          </a:p>
          <a:p>
            <a:pPr lvl="1"/>
            <a:r>
              <a:rPr lang="en-US" dirty="0" smtClean="0"/>
              <a:t>Ossify </a:t>
            </a:r>
            <a:r>
              <a:rPr lang="en-US" dirty="0"/>
              <a:t>around existing patterns of </a:t>
            </a:r>
            <a:r>
              <a:rPr lang="en-US" dirty="0" smtClean="0"/>
              <a:t>use</a:t>
            </a:r>
          </a:p>
          <a:p>
            <a:pPr lvl="2"/>
            <a:r>
              <a:rPr lang="en-US" dirty="0" smtClean="0"/>
              <a:t>Pandora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 smtClean="0"/>
              <a:t>Capturing the compulsory license structure can be used to raise barriers to entry</a:t>
            </a:r>
          </a:p>
          <a:p>
            <a:endParaRPr lang="en-US" dirty="0" smtClean="0"/>
          </a:p>
          <a:p>
            <a:r>
              <a:rPr lang="en-US" b="1" dirty="0" smtClean="0"/>
              <a:t>Overshadowing other policy imperatives</a:t>
            </a:r>
          </a:p>
          <a:p>
            <a:pPr lvl="1"/>
            <a:r>
              <a:rPr lang="en-US" dirty="0" smtClean="0"/>
              <a:t>Fair use is more than transaction failure</a:t>
            </a:r>
          </a:p>
          <a:p>
            <a:pPr lvl="1"/>
            <a:r>
              <a:rPr lang="en-US" dirty="0" smtClean="0"/>
              <a:t>Tolerated Use enhances social welfare but reduces CRO welfare</a:t>
            </a:r>
          </a:p>
        </p:txBody>
      </p:sp>
    </p:spTree>
    <p:extLst>
      <p:ext uri="{BB962C8B-B14F-4D97-AF65-F5344CB8AC3E}">
        <p14:creationId xmlns:p14="http://schemas.microsoft.com/office/powerpoint/2010/main" val="20600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thoughts about orphan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We </a:t>
            </a:r>
            <a:r>
              <a:rPr lang="en-US" dirty="0"/>
              <a:t>should not burden fair use with a compulsory license. </a:t>
            </a:r>
            <a:endParaRPr lang="en-US" dirty="0" smtClean="0"/>
          </a:p>
          <a:p>
            <a:pPr lvl="1"/>
            <a:r>
              <a:rPr lang="en-US" dirty="0" smtClean="0"/>
              <a:t>Social benefit &gt; loss of incentive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2. Any compulsory licensure be narrowly tailored</a:t>
            </a:r>
          </a:p>
          <a:p>
            <a:pPr lvl="1"/>
            <a:r>
              <a:rPr lang="en-US" dirty="0" smtClean="0"/>
              <a:t>Goals: Allowing for the distribution of orphan works and facilitating the de-orphaning of works. </a:t>
            </a:r>
          </a:p>
          <a:p>
            <a:pPr lvl="1"/>
            <a:r>
              <a:rPr lang="en-US" dirty="0" smtClean="0"/>
              <a:t>License fees should be charged on the basis of an estimation of what the rights holder would charge in a competitive market [not based on what a publisher would currently charge for a new similar work]. </a:t>
            </a:r>
          </a:p>
          <a:p>
            <a:pPr lvl="1"/>
            <a:r>
              <a:rPr lang="en-US" dirty="0" smtClean="0"/>
              <a:t>License fees should be completely refunded after five years.</a:t>
            </a:r>
          </a:p>
          <a:p>
            <a:pPr lvl="2"/>
            <a:r>
              <a:rPr lang="en-US" dirty="0" smtClean="0"/>
              <a:t>Could lead to a healthy secondary market. </a:t>
            </a:r>
          </a:p>
          <a:p>
            <a:pPr lvl="1"/>
            <a:r>
              <a:rPr lang="en-US" dirty="0" smtClean="0"/>
              <a:t>Judicial supervision has a better track record than agency supervision</a:t>
            </a:r>
          </a:p>
          <a:p>
            <a:pPr lvl="2"/>
            <a:r>
              <a:rPr lang="en-US" dirty="0" smtClean="0"/>
              <a:t>DOJ, FTC preferable to the Copyright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6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We are probably better off without a digitization compulsory license</a:t>
            </a:r>
          </a:p>
          <a:p>
            <a:pPr lvl="1"/>
            <a:r>
              <a:rPr lang="en-US" dirty="0" smtClean="0"/>
              <a:t>If you really care about orphan works, fix statutory damages and let people make their own cost-benefit assessment</a:t>
            </a:r>
          </a:p>
        </p:txBody>
      </p:sp>
      <p:pic>
        <p:nvPicPr>
          <p:cNvPr id="4" name="Picture 3" descr="Screen Shot 2013-08-08 at 11.1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27" y="3876842"/>
            <a:ext cx="4446419" cy="26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375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ompulsory ollectives  ommand  aution</vt:lpstr>
      <vt:lpstr>But first a word from my sponsors </vt:lpstr>
      <vt:lpstr>Introduction</vt:lpstr>
      <vt:lpstr>Institutional Design Issues</vt:lpstr>
      <vt:lpstr>PowerPoint Presentation</vt:lpstr>
      <vt:lpstr>PowerPoint Presentation</vt:lpstr>
      <vt:lpstr>Some thoughts about orphan works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and Compulsory Licenses</dc:title>
  <dc:creator>Matthew Sag</dc:creator>
  <cp:lastModifiedBy>Matthew Sag</cp:lastModifiedBy>
  <cp:revision>26</cp:revision>
  <dcterms:created xsi:type="dcterms:W3CDTF">2013-08-05T17:55:03Z</dcterms:created>
  <dcterms:modified xsi:type="dcterms:W3CDTF">2013-08-08T15:20:29Z</dcterms:modified>
</cp:coreProperties>
</file>