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3" r:id="rId7"/>
    <p:sldId id="261" r:id="rId8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0" autoAdjust="0"/>
    <p:restoredTop sz="96028" autoAdjust="0"/>
  </p:normalViewPr>
  <p:slideViewPr>
    <p:cSldViewPr snapToGrid="0" snapToObjects="1">
      <p:cViewPr>
        <p:scale>
          <a:sx n="100" d="100"/>
          <a:sy n="100" d="100"/>
        </p:scale>
        <p:origin x="-1064" y="-24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8" y="24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8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8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5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705" y="2348291"/>
            <a:ext cx="8466054" cy="1455929"/>
          </a:xfrm>
        </p:spPr>
        <p:txBody>
          <a:bodyPr anchor="t"/>
          <a:lstStyle>
            <a:lvl1pPr algn="ctr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8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8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3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1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0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17A741B-C0B1-CC41-9B20-1250346AD55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602F31CE-2332-AE4B-B535-01D45AAD9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8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337" y="110435"/>
            <a:ext cx="8757073" cy="936925"/>
          </a:xfrm>
          <a:prstGeom prst="rect">
            <a:avLst/>
          </a:prstGeom>
          <a:noFill/>
          <a:ln w="28575" cmpd="sng"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55" y="1212734"/>
            <a:ext cx="8889355" cy="442095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4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1B387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Comments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UNBUNDLING </a:t>
            </a:r>
            <a:r>
              <a:rPr lang="en-US" i="1" dirty="0"/>
              <a:t>THE “TORT” OF COPYRIGHT INFRINGEMENT</a:t>
            </a:r>
            <a:br>
              <a:rPr lang="en-US" i="1" dirty="0"/>
            </a:br>
            <a:r>
              <a:rPr lang="en-US" i="1" dirty="0" smtClean="0"/>
              <a:t>by Patrick </a:t>
            </a:r>
            <a:r>
              <a:rPr lang="en-US" i="1" dirty="0"/>
              <a:t>R. </a:t>
            </a:r>
            <a:r>
              <a:rPr lang="en-US" i="1" dirty="0" err="1"/>
              <a:t>Goold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Prof. Matthew Sag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Loyola University School of Law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732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Table 1: Analytical Features of Copy-Torts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266961"/>
              </p:ext>
            </p:extLst>
          </p:nvPr>
        </p:nvGraphicFramePr>
        <p:xfrm>
          <a:off x="119063" y="1212850"/>
          <a:ext cx="8890002" cy="4455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667"/>
                <a:gridCol w="1481667"/>
                <a:gridCol w="1481667"/>
                <a:gridCol w="1481667"/>
                <a:gridCol w="1481667"/>
                <a:gridCol w="1481667"/>
              </a:tblGrid>
              <a:tr h="370840"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Consumer Copying </a:t>
                      </a:r>
                    </a:p>
                  </a:txBody>
                  <a:tcPr anchor="ctr"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Competitor Copying </a:t>
                      </a:r>
                    </a:p>
                  </a:txBody>
                  <a:tcPr anchor="ctr"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Expressive Privacy Invasion </a:t>
                      </a:r>
                    </a:p>
                  </a:txBody>
                  <a:tcPr anchor="ctr"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Artistic Reputation Injury </a:t>
                      </a:r>
                    </a:p>
                  </a:txBody>
                  <a:tcPr anchor="ctr"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Creative Control </a:t>
                      </a:r>
                    </a:p>
                  </a:txBody>
                  <a:tcPr anchor="ctr">
                    <a:solidFill>
                      <a:srgbClr val="3366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Legally Protected Interest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Charging consumers a fee for some uses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Charging consumers a fee for some uses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Confidentiality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Artistic reputation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Control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Legal Wrong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Copying to make a protected use.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Copying causing demand diversion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Publishing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Copying causing to reputational injury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Making use without consent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Conduct or Outcome- Responsibility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CR: Copying for certain uses triggers liability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OR: Copying must </a:t>
                      </a:r>
                      <a:r>
                        <a:rPr lang="en-US" sz="1400" i="1">
                          <a:effectLst/>
                          <a:latin typeface="+mj-lt"/>
                        </a:rPr>
                        <a:t>cause </a:t>
                      </a:r>
                      <a:r>
                        <a:rPr lang="en-US" sz="1400">
                          <a:effectLst/>
                          <a:latin typeface="+mj-lt"/>
                        </a:rPr>
                        <a:t>diversion.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CR: Publishing triggers liability.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OR: Copying must </a:t>
                      </a:r>
                      <a:r>
                        <a:rPr lang="en-US" sz="1400" i="1">
                          <a:effectLst/>
                          <a:latin typeface="+mj-lt"/>
                        </a:rPr>
                        <a:t>cause </a:t>
                      </a:r>
                      <a:r>
                        <a:rPr lang="en-US" sz="1400">
                          <a:effectLst/>
                          <a:latin typeface="+mj-lt"/>
                        </a:rPr>
                        <a:t>reputational injury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CR: Decision making triggers liability.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Appropriate Analogy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Trespass to Land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Unfair Competition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Publication of Private Facts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+mj-lt"/>
                        </a:rPr>
                        <a:t>False Light /Defamation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+mj-lt"/>
                        </a:rPr>
                        <a:t>Conversion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570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Insight #1 Copyright rights </a:t>
            </a:r>
            <a:r>
              <a:rPr lang="en-US" dirty="0"/>
              <a:t>are not absolute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55" y="1212734"/>
            <a:ext cx="8889355" cy="2152766"/>
          </a:xfrm>
        </p:spPr>
        <p:txBody>
          <a:bodyPr/>
          <a:lstStyle/>
          <a:p>
            <a:r>
              <a:rPr lang="en-US" dirty="0" smtClean="0"/>
              <a:t>Disaggregating copyright infringement into several copy-torts emphasizes that ‘rights’ are not absolute, the harms are mostly relational.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558717"/>
              </p:ext>
            </p:extLst>
          </p:nvPr>
        </p:nvGraphicFramePr>
        <p:xfrm>
          <a:off x="119063" y="3365500"/>
          <a:ext cx="8890002" cy="94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667"/>
                <a:gridCol w="1481667"/>
                <a:gridCol w="1481667"/>
                <a:gridCol w="1481667"/>
                <a:gridCol w="1481667"/>
                <a:gridCol w="14816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Conduct or Outcome- Responsibility 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CR: Copying for certain uses triggers liability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OR: Copying must </a:t>
                      </a: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cause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diversion.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CR: Publishing triggers liability.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OR: Copying must </a:t>
                      </a: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cause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reputational injury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CR: Decision making triggers liability.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839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Insight #2 </a:t>
            </a:r>
            <a:r>
              <a:rPr lang="en-US" sz="2800" dirty="0"/>
              <a:t>Consumer copying and competitor copying cases do seem to be treated differently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Consumer </a:t>
            </a:r>
            <a:r>
              <a:rPr lang="en-US" dirty="0"/>
              <a:t>copying </a:t>
            </a:r>
            <a:endParaRPr lang="en-US" dirty="0" smtClean="0"/>
          </a:p>
          <a:p>
            <a:pPr lvl="1"/>
            <a:r>
              <a:rPr lang="en-US" dirty="0" smtClean="0"/>
              <a:t>Like trespass </a:t>
            </a:r>
          </a:p>
          <a:p>
            <a:pPr lvl="1"/>
            <a:r>
              <a:rPr lang="en-US" dirty="0" smtClean="0"/>
              <a:t>Real question is substitution</a:t>
            </a:r>
          </a:p>
          <a:p>
            <a:pPr lvl="1"/>
            <a:r>
              <a:rPr lang="en-US" dirty="0" smtClean="0"/>
              <a:t>Implies a narrower scope of derivatives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Competitor </a:t>
            </a:r>
            <a:r>
              <a:rPr lang="en-US" dirty="0"/>
              <a:t>copying </a:t>
            </a:r>
            <a:endParaRPr lang="en-US" dirty="0" smtClean="0"/>
          </a:p>
          <a:p>
            <a:pPr lvl="1"/>
            <a:r>
              <a:rPr lang="en-US" dirty="0" smtClean="0"/>
              <a:t>Like unfair competition</a:t>
            </a:r>
          </a:p>
          <a:p>
            <a:pPr lvl="1"/>
            <a:r>
              <a:rPr lang="en-US" dirty="0" smtClean="0"/>
              <a:t>Real question is destructive free riding </a:t>
            </a:r>
          </a:p>
          <a:p>
            <a:pPr lvl="1"/>
            <a:r>
              <a:rPr lang="en-US" dirty="0" smtClean="0"/>
              <a:t>Expressive substitution is a key concern</a:t>
            </a:r>
          </a:p>
          <a:p>
            <a:pPr lvl="1"/>
            <a:r>
              <a:rPr lang="en-US" dirty="0" smtClean="0"/>
              <a:t>But implies a broader scope of licensable derivatives?</a:t>
            </a:r>
            <a:endParaRPr lang="en-US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6261100" y="4305300"/>
            <a:ext cx="1955800" cy="863600"/>
          </a:xfrm>
          <a:prstGeom prst="curvedConnector3">
            <a:avLst>
              <a:gd name="adj1" fmla="val -17532"/>
            </a:avLst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72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Consumer/competitor</a:t>
            </a:r>
          </a:p>
          <a:p>
            <a:pPr lvl="1"/>
            <a:r>
              <a:rPr lang="en-US" dirty="0" smtClean="0"/>
              <a:t>DVR by consumer is fair use, but R-DVR is not?</a:t>
            </a:r>
          </a:p>
          <a:p>
            <a:pPr lvl="1"/>
            <a:r>
              <a:rPr lang="en-US" dirty="0" smtClean="0"/>
              <a:t>Consumer </a:t>
            </a:r>
            <a:r>
              <a:rPr lang="en-US" dirty="0" err="1" smtClean="0"/>
              <a:t>slingbox</a:t>
            </a:r>
            <a:r>
              <a:rPr lang="en-US" dirty="0" smtClean="0"/>
              <a:t> is not copyright infringement (not a public performance) but Aereo’s internet retransmission is copyright infringement?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72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wrongs may not be distinct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41940"/>
              </p:ext>
            </p:extLst>
          </p:nvPr>
        </p:nvGraphicFramePr>
        <p:xfrm>
          <a:off x="119063" y="1212850"/>
          <a:ext cx="8890000" cy="518159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778000"/>
                <a:gridCol w="1778000"/>
                <a:gridCol w="1778000"/>
                <a:gridCol w="1778000"/>
                <a:gridCol w="177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Copying to make a protected use.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Copying causing demand diversion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Publishing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Copying causing to reputational injury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Making use without consent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337" y="2006600"/>
            <a:ext cx="8757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right to make a derivative work based on the copyrighted work makes these legal wrong bleed into one another.</a:t>
            </a:r>
          </a:p>
        </p:txBody>
      </p:sp>
    </p:spTree>
    <p:extLst>
      <p:ext uri="{BB962C8B-B14F-4D97-AF65-F5344CB8AC3E}">
        <p14:creationId xmlns:p14="http://schemas.microsoft.com/office/powerpoint/2010/main" val="294929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the Supreme Court have any love for taxonomies?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to ‘looks like a cable system’ in Aereo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1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12054</TotalTime>
  <Words>368</Words>
  <Application>Microsoft Macintosh PowerPoint</Application>
  <PresentationFormat>On-screen Show (16:10)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Comments on   UNBUNDLING THE “TORT” OF COPYRIGHT INFRINGEMENT by Patrick R. Goold</vt:lpstr>
      <vt:lpstr>Table 1: Analytical Features of Copy-Torts </vt:lpstr>
      <vt:lpstr>Insight #1 Copyright rights are not absolute</vt:lpstr>
      <vt:lpstr>Insight #2 Consumer copying and competitor copying cases do seem to be treated differently.</vt:lpstr>
      <vt:lpstr>Potential applications</vt:lpstr>
      <vt:lpstr>Legal wrongs may not be distinct</vt:lpstr>
      <vt:lpstr>Will the Supreme Court have any love for taxonomies?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“Data-opoly”</dc:title>
  <dc:creator>Matthew Sag</dc:creator>
  <cp:lastModifiedBy>Matthew Sag</cp:lastModifiedBy>
  <cp:revision>186</cp:revision>
  <dcterms:created xsi:type="dcterms:W3CDTF">2016-04-11T19:54:00Z</dcterms:created>
  <dcterms:modified xsi:type="dcterms:W3CDTF">2016-05-24T15:53:15Z</dcterms:modified>
</cp:coreProperties>
</file>